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1" r:id="rId4"/>
  </p:sldMasterIdLst>
  <p:notesMasterIdLst>
    <p:notesMasterId r:id="rId90"/>
  </p:notesMasterIdLst>
  <p:handoutMasterIdLst>
    <p:handoutMasterId r:id="rId91"/>
  </p:handoutMasterIdLst>
  <p:sldIdLst>
    <p:sldId id="256" r:id="rId5"/>
    <p:sldId id="301" r:id="rId6"/>
    <p:sldId id="294" r:id="rId7"/>
    <p:sldId id="296" r:id="rId8"/>
    <p:sldId id="297" r:id="rId9"/>
    <p:sldId id="298" r:id="rId10"/>
    <p:sldId id="299" r:id="rId11"/>
    <p:sldId id="343" r:id="rId12"/>
    <p:sldId id="373" r:id="rId13"/>
    <p:sldId id="302" r:id="rId14"/>
    <p:sldId id="388" r:id="rId15"/>
    <p:sldId id="381" r:id="rId16"/>
    <p:sldId id="303" r:id="rId17"/>
    <p:sldId id="382" r:id="rId18"/>
    <p:sldId id="304" r:id="rId19"/>
    <p:sldId id="383" r:id="rId20"/>
    <p:sldId id="305" r:id="rId21"/>
    <p:sldId id="384" r:id="rId22"/>
    <p:sldId id="306" r:id="rId23"/>
    <p:sldId id="385" r:id="rId24"/>
    <p:sldId id="307" r:id="rId25"/>
    <p:sldId id="386" r:id="rId26"/>
    <p:sldId id="308" r:id="rId27"/>
    <p:sldId id="387" r:id="rId28"/>
    <p:sldId id="309" r:id="rId29"/>
    <p:sldId id="369" r:id="rId30"/>
    <p:sldId id="370" r:id="rId31"/>
    <p:sldId id="371" r:id="rId32"/>
    <p:sldId id="372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10" r:id="rId59"/>
    <p:sldId id="312" r:id="rId60"/>
    <p:sldId id="313" r:id="rId61"/>
    <p:sldId id="311" r:id="rId62"/>
    <p:sldId id="316" r:id="rId63"/>
    <p:sldId id="315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89" r:id="rId80"/>
    <p:sldId id="390" r:id="rId81"/>
    <p:sldId id="391" r:id="rId82"/>
    <p:sldId id="392" r:id="rId83"/>
    <p:sldId id="393" r:id="rId84"/>
    <p:sldId id="394" r:id="rId85"/>
    <p:sldId id="395" r:id="rId86"/>
    <p:sldId id="396" r:id="rId87"/>
    <p:sldId id="397" r:id="rId88"/>
    <p:sldId id="39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0" autoAdjust="0"/>
    <p:restoredTop sz="89281" autoAdjust="0"/>
  </p:normalViewPr>
  <p:slideViewPr>
    <p:cSldViewPr snapToGrid="0">
      <p:cViewPr varScale="1">
        <p:scale>
          <a:sx n="75" d="100"/>
          <a:sy n="75" d="100"/>
        </p:scale>
        <p:origin x="984" y="53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88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560477-0083-A438-CE93-D04E3323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7CD9D06-243C-2354-E20D-0B7792B2A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EF9C50F-D515-3C2D-BDD3-BAFC2D590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732F298-5F39-15B7-8361-342297B28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30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8C69289-C9B3-5237-60C8-96B37FD2C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4928D017-51C6-04C3-CAC6-21FDCE716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D7F4571-29CB-1C4D-C23D-58943A5D0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DD4FC3-4A69-8C1B-1EC8-54C7AE86A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25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88DF8E7-E5B8-A766-6D57-19C742E46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050B1E5-92E4-8219-BFF2-E4943779C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9322562-F35F-1E68-DF16-F2A25FCC7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979DCCB-6CA0-59B1-625B-18642F326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777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BB0B0C7-F4D0-FE53-6659-095F649CA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AB311A7-450F-34B6-B655-F4F595CB7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B80CD00-8665-44DC-F51E-9CE2BAEA7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89777B7-7092-1B7C-1623-F9EC6CC2D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93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E8BEE27-D159-5B0A-BB8B-5D7A3A3DF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9B92CA2-1C67-FED2-DFD2-8CE62F62D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433F6BA-573A-7E73-759B-C716C3A81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AF380E-B374-5D30-8E71-D7E3557F9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39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6DF0504-662D-EC2E-1CF6-70A170B7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BD08AA1-F0D2-CE35-9137-C37E37DAD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C9644EE-49F5-109D-9B9E-55EAD5F06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6D7849A-CBF7-5356-1B68-69164FA45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19a96ef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19a96ef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Management Console is a simple and intuitive user interface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7549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4BDC579-7A3C-B2C7-9A71-7DECC4245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3DC2F5B-4B2E-A1F7-1672-D3D32E255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00592EF-448C-79B4-5411-08AA5CC75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3040EF1-283B-2006-477B-45B5DE3AD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2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66904D2-9E07-A4EE-026E-2EB2CE8FE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CDAA9B1F-8423-B269-29D9-FE0AF4B25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B14C5B33-ADF8-4168-66E4-571A6BD3F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B5D256E-4C24-6076-BF4B-8DB3A1C2A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75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CE0F21A-A7AF-F037-51A0-FCF4CAFD5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F4D08F3-52E5-DB9A-6BDC-46FC48192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23B8FA0-B5AD-C722-1B57-F29A1398B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8A9476-1DF5-0DF8-D775-CE7FA3CB4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65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CA9BC0E-3D7E-8D3D-2021-F00B336B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57EC8D6-38A8-7179-CDDE-7C53FE48E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F8EA60F-EE65-151D-F6EB-6C090593C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CF4FA1-B992-6E67-5A0A-4579BACFE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01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776A16D-6352-0708-A1E3-E1E341D5A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E6EE2C-02E3-2066-65F9-8E2AFE813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B494013-DB87-55EE-443B-2C7EDEEA9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1651ED4-2020-F737-3477-46D4BA176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67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7F2931-B72F-2166-6994-56B8B2580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E862BFD-CB7E-0A42-D563-C464E6059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3F75276-A561-8730-A3E9-499C633BB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466729-52EC-7BBD-1FFE-3D2ED12F5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08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ED8BBFF-A86F-5851-DBAE-80961BD5A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F51A114C-9435-613A-A31E-96296B89B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2DB0A25F-E1B2-6835-4654-E99B59874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A8C07C-9B69-28EA-31C4-01BAA0CFB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9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False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10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335E3E9-DF5C-B177-1105-96D134F1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55089960-15C7-74A9-7173-6EB5C90CA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2467459-C48E-CFAC-2AE9-BB7E79F7F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C. Security, identity, and compliance Service Category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B7D0877-D52B-ADE9-9AD2-CD13928E5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34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4E06E3C-B548-2EA6-7E41-BF84AC572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71F3111-CE2D-C758-D339-A573B0D3F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2D2C57EA-8D0D-23CE-D972-16E200534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Amazon S3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907B645-9850-CCE6-1BF3-CF614E96E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26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E0E9D19-78C6-3438-E955-FDDCD0BEC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B8C9999-DA45-1E7C-E34C-3A31F41A2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1279389-04DB-B9B0-982A-A696F58BC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A. EC2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952AA5-EAAF-B5CE-5E47-56D59DCBA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74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DDCF45-39C0-FAA0-8DD6-7CB69FFD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FF462D9-0DE2-E6C5-2F97-FE108BC10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8CF06E3-E254-DF3A-50C2-D34D929A0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A. 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67056C4-C1E2-518D-9C2A-78C226D13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12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CD035BA-F868-CD01-929B-E5C3AED34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C0A73A34-9127-1651-BB73-36CE13A07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04013AA-4A1E-6BAD-1CF6-C0C9E36F6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False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1CD94C-99FB-DC2F-049A-7444730B7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30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310A4CC-29CC-9C90-F90C-52E77D0D1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31F241E-F094-C187-856D-787536D40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2DCCF7C4-88A2-00BB-46A5-AB14D8C7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C. IAM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35026DC-9274-F612-31C4-035447D73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2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97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DF0603B-AA9E-2854-8C52-7139C7991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6560652-E83A-BEFF-7812-D7D8575D1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E64DF14-343C-D11A-ABA1-EE58A249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</a:t>
            </a:r>
            <a:r>
              <a:rPr lang="en-US" sz="1200" dirty="0"/>
              <a:t>AWS Shield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C099710-0FB1-C81C-42B3-917CDF80B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24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Edge locations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15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26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115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87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Fault-tolerant, elastic and scalable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73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21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         A data center can be used for more than one availability zone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15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region is a physical location that has multiple availability zones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region is located in a separate geographic area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13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01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2784C74-3167-3D27-BECE-E862E2D4D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2153E1D-5E2F-0850-E460-426EA6C44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40C5160-4897-C9B0-D2DA-722DD4BCD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A829CEE-ADE0-9F3D-C1DC-E3F6981EA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79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7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EE71022-3AF1-B6BC-B3FC-116234D0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ACA724F-BE25-D1B5-C604-DD78BE694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21569BD-ED32-D553-EE82-D1C1401B4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17389B3-675E-3ACC-7FDC-F2A475B1D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123162A-DC3E-1752-4091-9A440A0F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C62FDE49-4CBC-BFE7-7507-69A5F0094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275E333-A8FB-BF1F-9B7D-A0C022A26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4B5E48-FB74-23AA-931D-F6F107D4A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4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8222C67-038D-7F19-9DCC-19C421E8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F7863961-33E9-91FA-7AFC-B7F917FEA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D93448C-E268-A7D4-D0BC-447AD2736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CF1A764-E2AB-5AA6-2B3B-A5CD39EC9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6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8726905-8777-255B-29A5-BA7284A4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423AE41B-81B8-0CD8-0BAB-2F0CC9728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323D2ED-1DE0-55D2-859B-A402669D3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FE2B70F-0164-8B08-C988-88409A7E7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80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8A3BB06-722F-6224-21EA-2F6785710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3855611-F247-9BE3-0408-867E7F18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0BCB72E-3810-5090-DE15-C5E3362D8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2A36B1-86A7-149E-1446-A3A789C69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5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4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FC8-4A4C-47B8-BBBE-0EF6367EE21E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BD3B-202F-44CB-A314-9A43EF793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821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450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=""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=""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=""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=""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=""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=""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9298DCF7-7DC1-4618-8133-F63847B0AF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53A6567-233D-4A3B-B52B-DE7E5E35A1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=""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=""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=""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=""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6D8D9106-8780-461D-9091-E074B0A3C9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=""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=""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=""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=""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=""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B38B0D13-BD5F-460B-B337-F4A934202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BE72876B-D3DA-4462-9E24-3354D8D02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14A539B6-6E3F-41BA-ACE2-76E8BB6516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=""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=""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=""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=""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D46070C-E825-43D0-99F4-8B46141311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=""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=""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FFA35437-CCDE-4D92-B879-F23B329C8E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=""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=""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=""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1996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=""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66988B2D-0240-4256-8268-4B9FF1E723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8EEAAE1-3D04-41C3-B2D2-B3BEF34C3B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=""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=""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=""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5"/>
          <p:cNvSpPr/>
          <p:nvPr/>
        </p:nvSpPr>
        <p:spPr>
          <a:xfrm>
            <a:off x="4566600" y="6489433"/>
            <a:ext cx="3058800" cy="2304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rgbClr val="D9D9D9"/>
                </a:solidFill>
              </a:rPr>
              <a:t>Copyright © TELCOMA.  All Rights Reserved</a:t>
            </a:r>
            <a:endParaRPr sz="1067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84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9389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583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4747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43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500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22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700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8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88" r:id="rId13"/>
    <p:sldLayoutId id="2147483694" r:id="rId14"/>
    <p:sldLayoutId id="2147483673" r:id="rId15"/>
    <p:sldLayoutId id="2147483676" r:id="rId16"/>
    <p:sldLayoutId id="2147483699" r:id="rId17"/>
    <p:sldLayoutId id="2147483679" r:id="rId18"/>
    <p:sldLayoutId id="2147483692" r:id="rId19"/>
    <p:sldLayoutId id="2147483681" r:id="rId20"/>
    <p:sldLayoutId id="2147483696" r:id="rId21"/>
    <p:sldLayoutId id="214748371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8BC18F-F046-CBD9-9040-04E0F697E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C3B006-1277-BEAD-90DE-A04EB8A6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2- AWS Services and Service Category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972CCB57-E81C-28D5-57C8-DC52BC9B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22E02107-5CFC-C92C-58CC-AF90C65B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1BF14D9-A5CA-8C6E-4A05-749DD94CF194}"/>
              </a:ext>
            </a:extLst>
          </p:cNvPr>
          <p:cNvSpPr txBox="1"/>
          <p:nvPr/>
        </p:nvSpPr>
        <p:spPr>
          <a:xfrm>
            <a:off x="872197" y="1325563"/>
            <a:ext cx="10255348" cy="169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/>
              <a:t>Some of AWS Service Categories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1E2EA48-B6FE-4D2D-7AD9-594D32B1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095" y="2252245"/>
            <a:ext cx="883403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1C6355D-3AA4-E985-7835-9B3E50ED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873" y="2252245"/>
            <a:ext cx="80772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B0AE7FF-A751-E4CC-206B-BF14C802A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52245"/>
            <a:ext cx="86943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F95EC85-C182-49FB-9958-E88A4CBAE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932" y="2252245"/>
            <a:ext cx="1690404" cy="1097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FA8C931-A663-0345-CF72-74349DF23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135" y="4195461"/>
            <a:ext cx="1783080" cy="109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BBB159A-A2B9-9AD2-9285-21C17B1603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6316" y="4195461"/>
            <a:ext cx="1345997" cy="1097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F9C0198-D653-929C-E357-F6C68BFD6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8080" y="4195461"/>
            <a:ext cx="1623974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6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928" y="3659086"/>
            <a:ext cx="4269653" cy="263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7" y="213975"/>
            <a:ext cx="6751905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12" y="838782"/>
            <a:ext cx="801693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08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51EED86-138D-A481-F131-ECEE3DC1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2B1748-0696-92C8-C306-92EDF4F9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2- AWS Services and Service Category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282ADF3B-0303-05A2-690E-EA90F793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6B5B5321-2B20-1F9E-1E6A-B8C66279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69A1736-A87C-EAC9-8344-B9EB28453795}"/>
              </a:ext>
            </a:extLst>
          </p:cNvPr>
          <p:cNvSpPr txBox="1"/>
          <p:nvPr/>
        </p:nvSpPr>
        <p:spPr>
          <a:xfrm>
            <a:off x="872197" y="1325563"/>
            <a:ext cx="10255348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Storage Service Category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C4BE283-E147-88DA-2B36-5ED174766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25" y="2157377"/>
            <a:ext cx="1292251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403CDCA-D0C8-CA7C-2D6D-2F5ADA252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26" y="3994924"/>
            <a:ext cx="1263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7D2ED8C-7EA0-1DA7-66EB-F4CBF38D3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457" y="2157377"/>
            <a:ext cx="114808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854A164-E80D-5093-B229-FC41EF880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328" y="3994924"/>
            <a:ext cx="1327709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81C9FC2-9E9B-6066-CFCD-D4AA2C74A068}"/>
              </a:ext>
            </a:extLst>
          </p:cNvPr>
          <p:cNvSpPr txBox="1"/>
          <p:nvPr/>
        </p:nvSpPr>
        <p:spPr>
          <a:xfrm>
            <a:off x="2124949" y="2151645"/>
            <a:ext cx="368350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S3 (Simple Storage Service):</a:t>
            </a:r>
            <a:r>
              <a:rPr lang="en-US" dirty="0"/>
              <a:t> </a:t>
            </a:r>
            <a:r>
              <a:rPr lang="en-US" sz="1600" dirty="0"/>
              <a:t>Object storage service that offers scalability, data availability, security, and performance for storing and retrieving any amount of data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5FE19E1-9475-C752-D928-34746DADD471}"/>
              </a:ext>
            </a:extLst>
          </p:cNvPr>
          <p:cNvSpPr txBox="1"/>
          <p:nvPr/>
        </p:nvSpPr>
        <p:spPr>
          <a:xfrm>
            <a:off x="2124949" y="4024804"/>
            <a:ext cx="394921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EBS (Elastic Block Store):</a:t>
            </a:r>
            <a:r>
              <a:rPr lang="en-US" dirty="0"/>
              <a:t> </a:t>
            </a:r>
            <a:r>
              <a:rPr lang="en-US" sz="1600" dirty="0"/>
              <a:t>Provides block-level storage volumes for use with EC2, allowing for durable storage of data with high performance.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7CA36D2-0D9F-748C-2F83-AC85D09965B0}"/>
              </a:ext>
            </a:extLst>
          </p:cNvPr>
          <p:cNvSpPr txBox="1"/>
          <p:nvPr/>
        </p:nvSpPr>
        <p:spPr>
          <a:xfrm>
            <a:off x="8184474" y="4024804"/>
            <a:ext cx="34201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Glacier:</a:t>
            </a:r>
            <a:r>
              <a:rPr lang="en-US" dirty="0"/>
              <a:t> </a:t>
            </a:r>
            <a:r>
              <a:rPr lang="en-US" sz="1600" dirty="0"/>
              <a:t>A low-cost cloud storage service for data archiving and long-term backup, optimized for infrequent access.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82EA022-8F4E-DAFF-B30F-A85B170600D0}"/>
              </a:ext>
            </a:extLst>
          </p:cNvPr>
          <p:cNvSpPr txBox="1"/>
          <p:nvPr/>
        </p:nvSpPr>
        <p:spPr>
          <a:xfrm>
            <a:off x="8184474" y="2151645"/>
            <a:ext cx="3851031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EFS (Elastic File System): </a:t>
            </a:r>
            <a:r>
              <a:rPr lang="en-US" sz="1600" dirty="0"/>
              <a:t>is a fully managed, scalable file storage service that allows you to easily share file data across multiple Amazon EC2 instances and on-premises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5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60" y="1310456"/>
            <a:ext cx="7849280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7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5ABD9B5-0EAC-D2B1-7D50-91D769BD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9A31D5-8265-9E62-4EFE-A7FF2AF4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2- AWS Services and Service Category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5532F593-C73C-1F17-21CD-55FC6FA22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41A2D69D-9745-D432-23BD-86562751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30EA0B3-14C5-F29E-2F79-B32C80D92BD2}"/>
              </a:ext>
            </a:extLst>
          </p:cNvPr>
          <p:cNvSpPr txBox="1"/>
          <p:nvPr/>
        </p:nvSpPr>
        <p:spPr>
          <a:xfrm>
            <a:off x="872197" y="1325563"/>
            <a:ext cx="10255348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Compute Service Category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B253DCD-9000-B299-AF9F-D3EF4C4D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52" y="2208032"/>
            <a:ext cx="944218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D68C2BC-0010-B888-9B81-92F128C43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988" y="2128434"/>
            <a:ext cx="1184563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33C4B60-E85D-31A7-C471-95B8208EF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853" y="3594941"/>
            <a:ext cx="128083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E425301-43CE-F91E-6F89-F41F06B21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157" y="5338259"/>
            <a:ext cx="996696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0DE98F31-78EB-C406-9868-6C62C342E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4790" y="5324922"/>
            <a:ext cx="1009135" cy="1143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F2962BCE-591C-878E-5736-152F61FA7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1369" y="3905952"/>
            <a:ext cx="772583" cy="114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B5C1979D-FBEC-6105-6D55-9DF8455DD9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3085" y="5324916"/>
            <a:ext cx="1339746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F63FCCA5-CBD3-B93A-6CEC-1F0FC8B395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7724" y="5324916"/>
            <a:ext cx="899583" cy="1143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912D607-F29D-0FF7-6359-F64D44CB21BF}"/>
              </a:ext>
            </a:extLst>
          </p:cNvPr>
          <p:cNvSpPr txBox="1"/>
          <p:nvPr/>
        </p:nvSpPr>
        <p:spPr>
          <a:xfrm>
            <a:off x="2393243" y="2132661"/>
            <a:ext cx="217697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EC2:</a:t>
            </a:r>
            <a:r>
              <a:rPr lang="en-US" dirty="0"/>
              <a:t> </a:t>
            </a:r>
            <a:r>
              <a:rPr lang="en-US" sz="1600" dirty="0"/>
              <a:t>Virtual servers for running applications in the cloud</a:t>
            </a:r>
            <a:r>
              <a:rPr lang="en-US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80E1E2C-870A-B98C-2B02-8A8B4ED34DD9}"/>
              </a:ext>
            </a:extLst>
          </p:cNvPr>
          <p:cNvSpPr txBox="1"/>
          <p:nvPr/>
        </p:nvSpPr>
        <p:spPr>
          <a:xfrm>
            <a:off x="2393243" y="3929367"/>
            <a:ext cx="217697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Lambda:</a:t>
            </a:r>
            <a:r>
              <a:rPr lang="en-US" dirty="0"/>
              <a:t> </a:t>
            </a:r>
            <a:r>
              <a:rPr lang="en-US" sz="1600" dirty="0"/>
              <a:t>Run code without managing servers.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B2BC2DF-3A46-C4E4-4B48-9352003DE065}"/>
              </a:ext>
            </a:extLst>
          </p:cNvPr>
          <p:cNvSpPr txBox="1"/>
          <p:nvPr/>
        </p:nvSpPr>
        <p:spPr>
          <a:xfrm>
            <a:off x="7016398" y="2169765"/>
            <a:ext cx="387021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EC2 Auto Scaling: </a:t>
            </a:r>
            <a:r>
              <a:rPr lang="en-US" sz="1600" dirty="0"/>
              <a:t>Automatically adjusts the number of Amazon EC2 instances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0C9A7736-D755-3449-F47D-07EE82F4AA06}"/>
              </a:ext>
            </a:extLst>
          </p:cNvPr>
          <p:cNvSpPr txBox="1"/>
          <p:nvPr/>
        </p:nvSpPr>
        <p:spPr>
          <a:xfrm>
            <a:off x="7016398" y="3905952"/>
            <a:ext cx="386423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ECS:</a:t>
            </a:r>
            <a:r>
              <a:rPr lang="en-US" dirty="0"/>
              <a:t> </a:t>
            </a:r>
            <a:r>
              <a:rPr lang="en-US" sz="1600" dirty="0"/>
              <a:t>Manage and scale Docker containers easily.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04" y="1455249"/>
            <a:ext cx="7742591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63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C29911E-D582-F5F2-34D2-E4B9F9185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F7457E-79A7-2725-0893-B0FA55B59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2- AWS Services and Service Category</a:t>
            </a:r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39EEE18D-3BD2-1ABE-F84B-EC40C84D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B9333E2-90F6-004B-A4BB-1DCE619056E2}"/>
              </a:ext>
            </a:extLst>
          </p:cNvPr>
          <p:cNvSpPr txBox="1"/>
          <p:nvPr/>
        </p:nvSpPr>
        <p:spPr>
          <a:xfrm>
            <a:off x="872197" y="1325563"/>
            <a:ext cx="10255348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Database Service Category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02163A6-1636-FB75-FF99-F05EDC9A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96" y="2157412"/>
            <a:ext cx="1304925" cy="113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442C915-CD0F-3F98-3EE2-49CF5BCE5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32273"/>
            <a:ext cx="1095375" cy="857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E7623EA-94EA-B72C-F532-8EC1443A3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995" y="4122736"/>
            <a:ext cx="771525" cy="1076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1240FDE-02A0-794F-7AA3-D9EB3DED7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012" y="2117726"/>
            <a:ext cx="895350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51E103C-333D-69CF-AE75-8CAF8AFFD191}"/>
              </a:ext>
            </a:extLst>
          </p:cNvPr>
          <p:cNvSpPr txBox="1"/>
          <p:nvPr/>
        </p:nvSpPr>
        <p:spPr>
          <a:xfrm>
            <a:off x="2650917" y="2271688"/>
            <a:ext cx="2654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RDS:</a:t>
            </a:r>
            <a:r>
              <a:rPr lang="en-US" dirty="0"/>
              <a:t> Managed relational databases in the cloud.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6083630-B2BF-AF3B-748B-2893F2515B51}"/>
              </a:ext>
            </a:extLst>
          </p:cNvPr>
          <p:cNvSpPr txBox="1"/>
          <p:nvPr/>
        </p:nvSpPr>
        <p:spPr>
          <a:xfrm>
            <a:off x="7288897" y="2133188"/>
            <a:ext cx="3148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DynamoDB:</a:t>
            </a:r>
            <a:r>
              <a:rPr lang="en-US" dirty="0"/>
              <a:t> Fast NoSQL database with seamless scaling.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99B9A86-DFC4-0E69-6C16-B9F251AD4DB8}"/>
              </a:ext>
            </a:extLst>
          </p:cNvPr>
          <p:cNvSpPr txBox="1"/>
          <p:nvPr/>
        </p:nvSpPr>
        <p:spPr>
          <a:xfrm>
            <a:off x="7288897" y="4166193"/>
            <a:ext cx="2930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Aurora:</a:t>
            </a:r>
            <a:r>
              <a:rPr lang="en-US" dirty="0"/>
              <a:t> High-performance MySQL/PostgreSQL database.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18C2692-AC4F-8792-F39E-A46DB1137D39}"/>
              </a:ext>
            </a:extLst>
          </p:cNvPr>
          <p:cNvSpPr txBox="1"/>
          <p:nvPr/>
        </p:nvSpPr>
        <p:spPr>
          <a:xfrm>
            <a:off x="2542221" y="4001695"/>
            <a:ext cx="27627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Amazon Redshift: </a:t>
            </a:r>
            <a:r>
              <a:rPr lang="en-US" sz="1600" dirty="0"/>
              <a:t>A fully managed, petabyte-scale data warehouse service that allows for fast and scalable analytics on large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7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7" y="1447628"/>
            <a:ext cx="7902625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8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368A3F7-E47E-2158-97F8-190AA3AF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265DD2-B464-3609-D59F-9A881582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2- AWS Services and Service Category</a:t>
            </a:r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C76308E3-DEE4-2E86-A31C-653B9E91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8AAFA1E-A543-6F53-D311-AE4BF0FAFA2D}"/>
              </a:ext>
            </a:extLst>
          </p:cNvPr>
          <p:cNvSpPr txBox="1"/>
          <p:nvPr/>
        </p:nvSpPr>
        <p:spPr>
          <a:xfrm>
            <a:off x="872197" y="1325563"/>
            <a:ext cx="10255348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Networking and Content Delivery Service Category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0A677F3-76B0-1481-E176-69096F69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97" y="2389633"/>
            <a:ext cx="1093076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BDC196B-384D-77C7-672A-75DE3F5AD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654" y="2286000"/>
            <a:ext cx="981159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5F2CADB-FCE8-B696-E707-887C38B90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081" y="5353640"/>
            <a:ext cx="945173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FC16BA0-789D-8D96-0EB3-2961C56D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521" y="5353640"/>
            <a:ext cx="1001486" cy="1143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BCB9AE2-AC09-22DC-3788-B3EE92575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489" y="3796603"/>
            <a:ext cx="810491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2CC84F61-BFB6-ADA1-4AD2-044433968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0647" y="3748780"/>
            <a:ext cx="910166" cy="1143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463815D-59FF-9D22-300F-06ED8A5ED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8571" y="5430835"/>
            <a:ext cx="892366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1BA1D27-2BC0-7D5D-AE52-A345A4251DC1}"/>
              </a:ext>
            </a:extLst>
          </p:cNvPr>
          <p:cNvSpPr txBox="1"/>
          <p:nvPr/>
        </p:nvSpPr>
        <p:spPr>
          <a:xfrm>
            <a:off x="1965273" y="2389633"/>
            <a:ext cx="2895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VPC:</a:t>
            </a:r>
            <a:r>
              <a:rPr lang="en-US" dirty="0"/>
              <a:t> Create isolated networks for your AWS resources.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2C33159-471A-D952-D378-94BBEF64BFD7}"/>
              </a:ext>
            </a:extLst>
          </p:cNvPr>
          <p:cNvSpPr txBox="1"/>
          <p:nvPr/>
        </p:nvSpPr>
        <p:spPr>
          <a:xfrm>
            <a:off x="1965273" y="3915368"/>
            <a:ext cx="2895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Route 53:</a:t>
            </a:r>
            <a:r>
              <a:rPr lang="en-US" dirty="0"/>
              <a:t> Scalable DNS and domain registration service.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BA3CBEF-7B0C-9AC7-EC75-F8D412DED2B0}"/>
              </a:ext>
            </a:extLst>
          </p:cNvPr>
          <p:cNvSpPr txBox="1"/>
          <p:nvPr/>
        </p:nvSpPr>
        <p:spPr>
          <a:xfrm>
            <a:off x="7782730" y="2283572"/>
            <a:ext cx="37275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service that automatically distributes incoming application traffic across multiple targets, such as EC2 instances.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5ACC74-15D9-F7B0-E6DD-D391F012ADBB}"/>
              </a:ext>
            </a:extLst>
          </p:cNvPr>
          <p:cNvSpPr txBox="1"/>
          <p:nvPr/>
        </p:nvSpPr>
        <p:spPr>
          <a:xfrm>
            <a:off x="7782730" y="3858615"/>
            <a:ext cx="3727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Establishes a dedicated network connection between your on-premises data center and AWS</a:t>
            </a:r>
          </a:p>
        </p:txBody>
      </p:sp>
    </p:spTree>
    <p:extLst>
      <p:ext uri="{BB962C8B-B14F-4D97-AF65-F5344CB8AC3E}">
        <p14:creationId xmlns:p14="http://schemas.microsoft.com/office/powerpoint/2010/main" val="374133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498DB08-E5F2-6472-65D8-4C85898F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66E3EC-8088-5BBD-7ED7-447532FA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1- Soft Skills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E59011DA-0C4D-A303-2940-25DE0DF9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8C45C085-3DD8-43C5-BF23-467A13A5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A45C062-4793-4ACB-3124-9C95E859FA10}"/>
              </a:ext>
            </a:extLst>
          </p:cNvPr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/>
              <a:t>Soft skills are generally picked up through life experience such as: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Communicate and work with others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Making decisions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Organize yourself and work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Adapt to difficult situations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995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97" y="1325697"/>
            <a:ext cx="7674005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1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B661C79-C277-4260-9C03-E4F1FC7A7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5A4309-7FB5-AE93-0BF9-71A6894D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2- AWS Services and Service Category</a:t>
            </a:r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B9A31657-273B-501B-1498-3B13566D0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266E3EF-06FF-84C0-6BAB-F161D5154B32}"/>
              </a:ext>
            </a:extLst>
          </p:cNvPr>
          <p:cNvSpPr txBox="1"/>
          <p:nvPr/>
        </p:nvSpPr>
        <p:spPr>
          <a:xfrm>
            <a:off x="872197" y="1325563"/>
            <a:ext cx="10255348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Security, identity, and compliance Service Category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882C1A3-A2B7-0608-E2CD-CCC2B43C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97" y="2390593"/>
            <a:ext cx="1550763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03F7338-0151-667D-A70F-7E4000A74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180" y="3909218"/>
            <a:ext cx="1118795" cy="1217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C93E338-6CBE-A512-5C5B-FCA936434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599" y="3909218"/>
            <a:ext cx="1528141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39E0F56-6FAF-EAD6-589D-C297D2765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090" y="5509576"/>
            <a:ext cx="945017" cy="9450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53BFB39-68AF-7923-380F-8183F7478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401" y="5509577"/>
            <a:ext cx="1118796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E4474B7-D19F-9657-4839-6443FF1FA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770" y="2286000"/>
            <a:ext cx="1193800" cy="1143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7F57994-8B1A-92AE-2977-1827177C01DD}"/>
              </a:ext>
            </a:extLst>
          </p:cNvPr>
          <p:cNvSpPr txBox="1"/>
          <p:nvPr/>
        </p:nvSpPr>
        <p:spPr>
          <a:xfrm>
            <a:off x="2472693" y="2380136"/>
            <a:ext cx="2165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IAM:</a:t>
            </a:r>
            <a:r>
              <a:rPr lang="en-US" dirty="0"/>
              <a:t> Control access to AWS services for users.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08821CC-9DEA-9C21-EEBE-85870AD76364}"/>
              </a:ext>
            </a:extLst>
          </p:cNvPr>
          <p:cNvSpPr txBox="1"/>
          <p:nvPr/>
        </p:nvSpPr>
        <p:spPr>
          <a:xfrm>
            <a:off x="7899400" y="2390593"/>
            <a:ext cx="3186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AWS Shield:</a:t>
            </a:r>
            <a:r>
              <a:rPr lang="en-US" dirty="0"/>
              <a:t> Protect against DDoS attacks.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02D79A4-CD72-5927-BD63-9E358BF426C5}"/>
              </a:ext>
            </a:extLst>
          </p:cNvPr>
          <p:cNvSpPr txBox="1"/>
          <p:nvPr/>
        </p:nvSpPr>
        <p:spPr>
          <a:xfrm>
            <a:off x="7899400" y="3909074"/>
            <a:ext cx="4292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AWS Cognito</a:t>
            </a:r>
            <a:r>
              <a:rPr lang="en-US" dirty="0"/>
              <a:t>: </a:t>
            </a:r>
            <a:r>
              <a:rPr lang="en-US" sz="1600" dirty="0"/>
              <a:t>A user authentication and management service that enables developers to add sign-up, sign-in, and access control features to their applications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C9292BB-A798-2C76-33CD-200F4639D59E}"/>
              </a:ext>
            </a:extLst>
          </p:cNvPr>
          <p:cNvSpPr txBox="1"/>
          <p:nvPr/>
        </p:nvSpPr>
        <p:spPr>
          <a:xfrm>
            <a:off x="2422960" y="3909074"/>
            <a:ext cx="29902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AWS Organizations:</a:t>
            </a:r>
            <a:r>
              <a:rPr lang="en-US" sz="1600" b="1" dirty="0"/>
              <a:t> </a:t>
            </a:r>
            <a:r>
              <a:rPr lang="en-US" sz="1600" dirty="0"/>
              <a:t>a service that enables you to centrally manage multiple AWS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07" y="1801989"/>
            <a:ext cx="7445385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30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D4F0AD0-7A42-3D30-390B-DEF849CA7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228A16-DEC6-1D6D-DF33-35951038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2- AWS Services and Service Category</a:t>
            </a:r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15AC50F4-6CD7-247E-E5BE-1D911D1D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97EDA6D-8F4F-59F2-441B-0556DD34A9BF}"/>
              </a:ext>
            </a:extLst>
          </p:cNvPr>
          <p:cNvSpPr txBox="1"/>
          <p:nvPr/>
        </p:nvSpPr>
        <p:spPr>
          <a:xfrm>
            <a:off x="872197" y="1325563"/>
            <a:ext cx="10255348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AWS Cost Management Service Category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868529E-254F-146B-6A7D-0D843749B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851" y="2217108"/>
            <a:ext cx="1145644" cy="1177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BD94464-A656-FA95-E345-43E57C46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26" y="2353889"/>
            <a:ext cx="1145644" cy="903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17A6194-F2A8-839D-1DC6-3967B3EDD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892" y="4382377"/>
            <a:ext cx="829925" cy="1099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A59724A-1FF7-E69B-8A2F-ABEDC0E709C7}"/>
              </a:ext>
            </a:extLst>
          </p:cNvPr>
          <p:cNvSpPr txBox="1"/>
          <p:nvPr/>
        </p:nvSpPr>
        <p:spPr>
          <a:xfrm>
            <a:off x="2713455" y="2334462"/>
            <a:ext cx="30714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Provides detailed information about your AWS costs and usage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56E3A1D-783D-9D0D-30C3-4D440DE34F55}"/>
              </a:ext>
            </a:extLst>
          </p:cNvPr>
          <p:cNvSpPr txBox="1"/>
          <p:nvPr/>
        </p:nvSpPr>
        <p:spPr>
          <a:xfrm>
            <a:off x="8057570" y="2228671"/>
            <a:ext cx="3654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Set custom cost and usage budgets to monitor your spending and receive alerts when you exceed thresholds.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FD1B350-0E73-7770-20C7-11CE1A9D2DC1}"/>
              </a:ext>
            </a:extLst>
          </p:cNvPr>
          <p:cNvSpPr txBox="1"/>
          <p:nvPr/>
        </p:nvSpPr>
        <p:spPr>
          <a:xfrm>
            <a:off x="2527495" y="4609036"/>
            <a:ext cx="6112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Visualize, understand, and manage your AWS costs and usage over time with interactive graphs and reports.</a:t>
            </a:r>
          </a:p>
        </p:txBody>
      </p:sp>
    </p:spTree>
    <p:extLst>
      <p:ext uri="{BB962C8B-B14F-4D97-AF65-F5344CB8AC3E}">
        <p14:creationId xmlns:p14="http://schemas.microsoft.com/office/powerpoint/2010/main" val="171663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36" y="1306646"/>
            <a:ext cx="7940728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66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43D5828-1BE0-DF83-58FC-99DDDCFD2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3518AA-66DE-8D51-9581-EB36A09D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2- AWS Services and Service Category</a:t>
            </a:r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2A08C21F-B535-14BA-1B74-5369DFB23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AE417F1-7515-7943-1349-5CA8AEE956BA}"/>
              </a:ext>
            </a:extLst>
          </p:cNvPr>
          <p:cNvSpPr txBox="1"/>
          <p:nvPr/>
        </p:nvSpPr>
        <p:spPr>
          <a:xfrm>
            <a:off x="872197" y="1325563"/>
            <a:ext cx="10255348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Management and Governance Service Category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907966F-714F-1263-2C01-088CECB7E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97" y="2176352"/>
            <a:ext cx="1638431" cy="127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855A7D9-7DA8-D402-159D-360D9BAB1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279" y="5398105"/>
            <a:ext cx="1047750" cy="1076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082D915-4255-FA4F-D27F-5C9380A39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154" y="2224196"/>
            <a:ext cx="1076325" cy="1228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5D07A4F-F0BA-E04D-FAEF-563E48AC8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662" y="5452538"/>
            <a:ext cx="866775" cy="11906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34B325A5-E032-3949-5300-74866072D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524" y="3874726"/>
            <a:ext cx="1247775" cy="12096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C66D76A5-8AEF-43A4-B450-63AD49EBB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504" y="3789002"/>
            <a:ext cx="781050" cy="1381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340C8A-019C-E4DD-396B-4384ECDA2A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5990" y="5352525"/>
            <a:ext cx="1352550" cy="1276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FB62973E-3B22-D723-3E54-7F141C9163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33" y="5385863"/>
            <a:ext cx="857250" cy="12573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BBE89E3-CEBC-64AC-6175-566CE48618A7}"/>
              </a:ext>
            </a:extLst>
          </p:cNvPr>
          <p:cNvSpPr txBox="1"/>
          <p:nvPr/>
        </p:nvSpPr>
        <p:spPr>
          <a:xfrm>
            <a:off x="7290479" y="2407147"/>
            <a:ext cx="3527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</a:rPr>
              <a:t>Amazon CloudWatch: </a:t>
            </a:r>
            <a:r>
              <a:rPr lang="en-US" dirty="0"/>
              <a:t>M</a:t>
            </a:r>
            <a:r>
              <a:rPr lang="en-US" b="0" i="0" dirty="0">
                <a:effectLst/>
              </a:rPr>
              <a:t>onitor resources and applications.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E7BC64D-B398-C421-8610-E1E5ADECB843}"/>
              </a:ext>
            </a:extLst>
          </p:cNvPr>
          <p:cNvSpPr txBox="1"/>
          <p:nvPr/>
        </p:nvSpPr>
        <p:spPr>
          <a:xfrm>
            <a:off x="7338191" y="3882152"/>
            <a:ext cx="378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</a:rPr>
              <a:t>AWS Trusted Advisor: </a:t>
            </a:r>
            <a:r>
              <a:rPr lang="en-US" dirty="0"/>
              <a:t>H</a:t>
            </a:r>
            <a:r>
              <a:rPr lang="en-US" b="0" i="0" dirty="0">
                <a:effectLst/>
              </a:rPr>
              <a:t>elps you optimize performance and security.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CB0D6E8-8908-547A-EA77-91FC0E68DFF0}"/>
              </a:ext>
            </a:extLst>
          </p:cNvPr>
          <p:cNvSpPr txBox="1"/>
          <p:nvPr/>
        </p:nvSpPr>
        <p:spPr>
          <a:xfrm>
            <a:off x="2539123" y="3867121"/>
            <a:ext cx="33053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AWS CLI: </a:t>
            </a:r>
            <a:r>
              <a:rPr lang="en-US" sz="1600" dirty="0"/>
              <a:t>A tool that allows you to manage AWS services and resources through command-line commands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3BDAC27-C22A-CC21-F2BF-FBF8991E7E89}"/>
              </a:ext>
            </a:extLst>
          </p:cNvPr>
          <p:cNvSpPr txBox="1"/>
          <p:nvPr/>
        </p:nvSpPr>
        <p:spPr>
          <a:xfrm>
            <a:off x="2539123" y="2248113"/>
            <a:ext cx="35568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A web-based graphical interface that allows users to interact with AWS services.</a:t>
            </a:r>
            <a:endParaRPr 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6269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" y="544678"/>
            <a:ext cx="9759206" cy="54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8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31" y="475337"/>
            <a:ext cx="10164082" cy="53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57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928" y="3659086"/>
            <a:ext cx="4269653" cy="263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7" y="213975"/>
            <a:ext cx="6751905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46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1"/>
          <p:cNvPicPr preferRelativeResize="0"/>
          <p:nvPr/>
        </p:nvPicPr>
        <p:blipFill rotWithShape="1">
          <a:blip r:embed="rId3">
            <a:alphaModFix/>
          </a:blip>
          <a:srcRect t="12182" r="24098" b="13263"/>
          <a:stretch/>
        </p:blipFill>
        <p:spPr>
          <a:xfrm>
            <a:off x="977601" y="0"/>
            <a:ext cx="11170833" cy="64167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1"/>
          <p:cNvSpPr txBox="1"/>
          <p:nvPr/>
        </p:nvSpPr>
        <p:spPr>
          <a:xfrm rot="-5400000">
            <a:off x="-2923800" y="2924033"/>
            <a:ext cx="6825200" cy="9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26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AWS SERVICES</a:t>
            </a:r>
            <a:endParaRPr sz="4267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0" name="Google Shape;6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301" y="327433"/>
            <a:ext cx="9372129" cy="6089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56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618BCE-6C18-7233-1E85-C1E3C923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1- Soft Skills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1D626C1F-CA44-6B28-1A20-1B4B2D85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35137716-17E4-B887-DC4A-93782890B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A9837F9-09A2-D11F-B258-CE72C1ECDAC5}"/>
              </a:ext>
            </a:extLst>
          </p:cNvPr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/>
              <a:t>Communication: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Writing E-mails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Dealing with Customers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Reading instructions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Helping people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1106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44" y="357969"/>
            <a:ext cx="10092248" cy="54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9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5" y="515366"/>
            <a:ext cx="11644369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0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432" y="-161752"/>
            <a:ext cx="7559695" cy="4785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064" y="265176"/>
            <a:ext cx="417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Region Election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9" y="1706691"/>
            <a:ext cx="4469034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16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16" y="0"/>
            <a:ext cx="5295900" cy="1504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25" y="1285097"/>
            <a:ext cx="10088383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17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642548"/>
            <a:ext cx="10088383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6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642548"/>
            <a:ext cx="10088383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39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642548"/>
            <a:ext cx="10088383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76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Zones.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one or more discrete DC with redundant power, networking, and connectivity in an AWS Region·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AZs make applications partitioning for high availability easy to better isolate and protect from issues such as power outages, lightning strikes, tornadoes, earthquakes, and more·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AZs are physically separated by many kilometers, from any other AZ, although all are within 100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4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604443"/>
            <a:ext cx="10088383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47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55"/>
            <a:ext cx="12192000" cy="66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5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3265166-68BD-A7BA-7D5F-9F1A99FC0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A10E19-0BF7-50B9-CBB3-3148EEB0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1- Soft Skills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EB28AEA8-DDAC-25C1-F7A2-D82B5DC4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932A38F6-8CAE-5A3D-358B-DA4129C8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0876EE3-AF91-6C7D-A4C4-890E3E3453F5}"/>
              </a:ext>
            </a:extLst>
          </p:cNvPr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/>
              <a:t>Leadership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Time Management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Problem Solving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Mentoring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9354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161469"/>
            <a:ext cx="10793331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75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209100"/>
            <a:ext cx="8849960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62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8" y="571252"/>
            <a:ext cx="11812024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8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882176"/>
            <a:ext cx="9662997" cy="5075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63" y="5459912"/>
            <a:ext cx="2187130" cy="9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60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91" y="1291405"/>
            <a:ext cx="8047417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9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" y="316049"/>
            <a:ext cx="9143048" cy="5193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42" y="5853418"/>
            <a:ext cx="9361367" cy="61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8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05350" cy="142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254" y="1701945"/>
            <a:ext cx="12192000" cy="44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55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04862"/>
            <a:ext cx="9296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0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84" y="942149"/>
            <a:ext cx="11041016" cy="59158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339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28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Region Selection Criteria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Compliance and regulations</a:t>
            </a:r>
          </a:p>
          <a:p>
            <a:r>
              <a:rPr lang="en-US" dirty="0" smtClean="0"/>
              <a:t>Proximity</a:t>
            </a:r>
          </a:p>
          <a:p>
            <a:r>
              <a:rPr lang="en-US" dirty="0" smtClean="0"/>
              <a:t>Services Availability</a:t>
            </a:r>
          </a:p>
          <a:p>
            <a:r>
              <a:rPr lang="en-US" dirty="0" smtClean="0"/>
              <a:t>Cost 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1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BF00916-F7CE-D0B9-174C-4A8558A1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C63695-EF88-43CC-5C84-EF2B5036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1- Soft Skills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E98A7EA1-424F-6EBF-96F8-9758A51F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B41CD8F4-D5F0-C28E-1933-2FA92381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9DFDBA5-A396-CB39-D4F7-FC9270A65035}"/>
              </a:ext>
            </a:extLst>
          </p:cNvPr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/>
              <a:t>Positivity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Stay calm in stressful situations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Look for answers to problems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Have a can-do attitude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5578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066" y="566176"/>
            <a:ext cx="7080158" cy="52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59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4" y="514629"/>
            <a:ext cx="7570134" cy="54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8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91" y="512388"/>
            <a:ext cx="6572250" cy="59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25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123363"/>
            <a:ext cx="8497486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9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47259"/>
            <a:ext cx="9497750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50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C9966BA-8CC8-FC0A-F019-DD66BB34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B434-7EE2-5EED-BBAE-45B8AA4B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3- AWS Management Console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2713B073-40A5-5209-CC8B-1729A33E9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55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B62C4AFF-ABD9-5C64-0762-BA62620A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CEA2991F-D890-7607-CF25-3FA8FC75FE6C}"/>
              </a:ext>
            </a:extLst>
          </p:cNvPr>
          <p:cNvSpPr txBox="1">
            <a:spLocks/>
          </p:cNvSpPr>
          <p:nvPr/>
        </p:nvSpPr>
        <p:spPr>
          <a:xfrm>
            <a:off x="1730412" y="5743575"/>
            <a:ext cx="8421688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Console Home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3C61A76-43CB-A7CC-54AC-00909943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253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1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31AAE06-C526-7DC4-1099-DF6072BA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3AA99D-8FDC-1B49-703F-619FF12B6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3- AWS Management Console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D8597D7C-BEF0-B044-16E4-2BA0B243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56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957EA3E4-83BE-E9DF-2439-B67A35BD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A2C2FBE-D655-15D6-EA62-0C2C91BB8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44375" cy="5743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4158831-E408-0DFD-24CB-8D78D027BA42}"/>
              </a:ext>
            </a:extLst>
          </p:cNvPr>
          <p:cNvSpPr/>
          <p:nvPr/>
        </p:nvSpPr>
        <p:spPr>
          <a:xfrm>
            <a:off x="8610599" y="26157"/>
            <a:ext cx="3533775" cy="385652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0FB863BB-5C5E-05C9-B2D2-B3C3C04693CB}"/>
              </a:ext>
            </a:extLst>
          </p:cNvPr>
          <p:cNvSpPr txBox="1">
            <a:spLocks/>
          </p:cNvSpPr>
          <p:nvPr/>
        </p:nvSpPr>
        <p:spPr>
          <a:xfrm>
            <a:off x="1730412" y="5743575"/>
            <a:ext cx="8421688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Account Information</a:t>
            </a:r>
          </a:p>
        </p:txBody>
      </p:sp>
    </p:spTree>
    <p:extLst>
      <p:ext uri="{BB962C8B-B14F-4D97-AF65-F5344CB8AC3E}">
        <p14:creationId xmlns:p14="http://schemas.microsoft.com/office/powerpoint/2010/main" val="3828707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3D4D131-7147-FBF1-2EC4-7C0C7EEC2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227B0F-03DD-2790-0C6A-EC8BEB8F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3- AWS Management Console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78462E96-DDCC-891A-CB8C-751B5EA4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57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91486340-9AAF-146B-7413-37A551849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3C340F0-169C-E32F-0D4D-311A77F6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34850" cy="572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4FFABFA6-1D4E-1D53-4DDD-9B7B0916FB8F}"/>
              </a:ext>
            </a:extLst>
          </p:cNvPr>
          <p:cNvSpPr txBox="1">
            <a:spLocks/>
          </p:cNvSpPr>
          <p:nvPr/>
        </p:nvSpPr>
        <p:spPr>
          <a:xfrm>
            <a:off x="1730412" y="5743575"/>
            <a:ext cx="8421688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Region Selection, some services are global and some are regional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751A895-BA13-E58E-BF32-3C91C19873CA}"/>
              </a:ext>
            </a:extLst>
          </p:cNvPr>
          <p:cNvSpPr/>
          <p:nvPr/>
        </p:nvSpPr>
        <p:spPr>
          <a:xfrm>
            <a:off x="5323070" y="29125"/>
            <a:ext cx="3533775" cy="385652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34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ADCC72A-8000-091F-ABA0-94A2ACC34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239CC3-A362-B760-3B2B-F211A578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3- AWS Management Console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67B3E829-19FD-A32D-ADA6-206AED04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58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17CD5BE4-9F00-4057-8FB9-838F3C09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28C87B0-417F-9FAD-22E7-E19405756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44375" cy="57531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0E924AD1-2A22-B057-87CC-9B20EC0E4FE2}"/>
              </a:ext>
            </a:extLst>
          </p:cNvPr>
          <p:cNvSpPr txBox="1">
            <a:spLocks/>
          </p:cNvSpPr>
          <p:nvPr/>
        </p:nvSpPr>
        <p:spPr>
          <a:xfrm>
            <a:off x="1730412" y="5743575"/>
            <a:ext cx="8421688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Search for a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8A0A798-2695-9328-7B0C-5EAE529E5C11}"/>
              </a:ext>
            </a:extLst>
          </p:cNvPr>
          <p:cNvSpPr/>
          <p:nvPr/>
        </p:nvSpPr>
        <p:spPr>
          <a:xfrm>
            <a:off x="304239" y="1"/>
            <a:ext cx="5791762" cy="53457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887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7117C97-1C9F-29BF-605B-B0F59B354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923869-8D5D-D2E6-018F-3CF293F4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3- AWS Management Console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997B0887-2483-A327-D8CF-378B57C9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59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AB5FAE06-46AC-5ABC-2245-2C2C4CE7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BDC521E-612B-08E8-4A22-9D1CB5689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44375" cy="572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D7DCB2BB-4197-3C99-3790-9D0812DF6438}"/>
              </a:ext>
            </a:extLst>
          </p:cNvPr>
          <p:cNvSpPr txBox="1">
            <a:spLocks/>
          </p:cNvSpPr>
          <p:nvPr/>
        </p:nvSpPr>
        <p:spPr>
          <a:xfrm>
            <a:off x="1730412" y="5743575"/>
            <a:ext cx="8421688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IAM is a </a:t>
            </a:r>
            <a:r>
              <a:rPr lang="en-US" b="1" cap="none" dirty="0"/>
              <a:t>Global</a:t>
            </a:r>
            <a:r>
              <a:rPr lang="en-US" cap="none" dirty="0"/>
              <a:t>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59C6857-B3A1-50AB-4C7D-1EC00A442BD0}"/>
              </a:ext>
            </a:extLst>
          </p:cNvPr>
          <p:cNvSpPr/>
          <p:nvPr/>
        </p:nvSpPr>
        <p:spPr>
          <a:xfrm>
            <a:off x="5430130" y="-1"/>
            <a:ext cx="3682484" cy="543012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3239CE7-A85F-44AB-1155-30469D884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71A641-EA3F-50FE-87C1-C386DFD0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1- Soft Skills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4F601EEF-19BD-26CE-624E-E494FF03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50F9679C-D428-5D7E-FD4C-6A4B809C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7FB5F81-338D-B82A-7DFB-6E46FAFC1DA1}"/>
              </a:ext>
            </a:extLst>
          </p:cNvPr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/>
              <a:t>Flexibility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Covering someone else’s duties at work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Working outside of your regular hours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4974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89ED62B-67F8-78E1-DBB8-FB593E03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961B5-D678-C3F4-03A2-00B5B3B1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3- AWS Management Console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A4C932BC-4CD4-F27C-AAA1-68826A6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60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BB00E101-0465-DB9B-2341-325BBA21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8EE3C57-1C8E-78C7-3ACC-84D2F24A8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25325" cy="5695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71C50E5-3FDD-4BD2-B9DB-BC13DC070C94}"/>
              </a:ext>
            </a:extLst>
          </p:cNvPr>
          <p:cNvSpPr/>
          <p:nvPr/>
        </p:nvSpPr>
        <p:spPr>
          <a:xfrm>
            <a:off x="5430130" y="-1"/>
            <a:ext cx="3682484" cy="543012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8B41B6AC-B7BE-6A02-80B1-0D0880047A9D}"/>
              </a:ext>
            </a:extLst>
          </p:cNvPr>
          <p:cNvSpPr txBox="1">
            <a:spLocks/>
          </p:cNvSpPr>
          <p:nvPr/>
        </p:nvSpPr>
        <p:spPr>
          <a:xfrm>
            <a:off x="1730412" y="5743575"/>
            <a:ext cx="8421688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EC2 is a </a:t>
            </a:r>
            <a:r>
              <a:rPr lang="en-US" b="1" cap="none" dirty="0"/>
              <a:t>Regional</a:t>
            </a:r>
            <a:r>
              <a:rPr lang="en-US" cap="none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38989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91" y="622206"/>
            <a:ext cx="7570415" cy="586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59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16" y="184335"/>
            <a:ext cx="6874248" cy="54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68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47" y="136711"/>
            <a:ext cx="8633853" cy="62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4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51" y="532279"/>
            <a:ext cx="8460161" cy="58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19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52" y="181536"/>
            <a:ext cx="9016253" cy="58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8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447259"/>
            <a:ext cx="1113627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72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866417"/>
            <a:ext cx="1068854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2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CD5A9FC-C40C-6721-CD62-E3E70C44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6977AC-B004-E5E8-2DF3-CB02F3EE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2FB9F2AE-7FEE-375A-2ED7-94EA1E9E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68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FDBDB293-EDB0-88FF-5BA0-FFBDC331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151B8A3-045B-717A-ED9C-1329EDF5FD2A}"/>
              </a:ext>
            </a:extLst>
          </p:cNvPr>
          <p:cNvSpPr txBox="1"/>
          <p:nvPr/>
        </p:nvSpPr>
        <p:spPr>
          <a:xfrm>
            <a:off x="872197" y="1325563"/>
            <a:ext cx="10255348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1-IAM Service is a Regional Service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True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False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414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C98DC69-AF52-0BFB-089B-B7C0441C4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F1D33A-5C5E-6748-8269-6572D5FE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BAB015AA-6AA5-AE49-8423-C426B034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69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FC89F348-C28F-F249-05F3-5F0D0124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A2EA180-7A4E-3A16-836B-46E0874372A7}"/>
              </a:ext>
            </a:extLst>
          </p:cNvPr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2-IAM Service is a Service in: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Networking and Content Delivery Service Category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Storage Service Category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Security, identity, and compliance Service Category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Compute Service Category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622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D2EF0DC-93A4-9CC6-47E7-33BF0235E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49CC98-7E76-538A-4FF5-F06BF92D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1- Soft Skills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347B93FA-945F-092E-0E96-99D67705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3239BC35-4963-9C78-74F8-34F544D9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635F36C-52E1-AEA4-7184-E10209422625}"/>
              </a:ext>
            </a:extLst>
          </p:cNvPr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/>
              <a:t>Problem Solving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Dealing with a customer’s problem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Doing research to understand a situation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Asking questions to help you understand the bigger picture</a:t>
            </a:r>
          </a:p>
          <a:p>
            <a:pPr algn="l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323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1F72522-53F3-06BF-BA56-38E6562F7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683C5-2FA7-6A3B-FB0C-15925147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2CD83A14-DDBF-A28C-8B50-DC036416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70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E8CAA9A2-8A93-808F-6206-52F6C63D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C17A587-744D-6BAB-5174-913E12DF4A2F}"/>
              </a:ext>
            </a:extLst>
          </p:cNvPr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3-Which of the Following Services is a Storage Service?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EC2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Amazon S3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Route 53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AWS Organizations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5543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B37877B-46DF-BB03-CD64-502DB71E0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A4FB0A-D933-8828-C372-3478195B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D55FDBE6-DF74-F381-53A6-9438E83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71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917847B5-D9A7-56FC-19D1-6C526AD56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3A40DA-27A7-851C-32CE-1F99D74CA0F4}"/>
              </a:ext>
            </a:extLst>
          </p:cNvPr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4-Which of the Following Services is a Compute Service?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EC2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Amazon S3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Route 53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AWS Organizations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3162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BE2FE6-0E51-1C3A-B376-A853C987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003041-7CF7-E9DF-A493-7E982C95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608E89D3-FCD0-25C1-6495-4E0D7F27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72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B96D8471-6584-84AC-68B1-C17FA060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6E42AC9-ADE9-7E49-C2BC-5B45D220B7EB}"/>
              </a:ext>
            </a:extLst>
          </p:cNvPr>
          <p:cNvSpPr txBox="1"/>
          <p:nvPr/>
        </p:nvSpPr>
        <p:spPr>
          <a:xfrm>
            <a:off x="872197" y="1325563"/>
            <a:ext cx="10255348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5- EC2 is a Regional Service?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True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False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22969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59538B-302C-D2CC-13E4-500D37D7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C6F450-3789-B6B3-8985-7BE52881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FC9C60A3-C4C7-C30C-6096-3C621006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73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88FCA8EC-7DEB-CBAB-9165-E21D6E3A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D71CD60-05EE-5EB7-F94A-DF3346E8D2D8}"/>
              </a:ext>
            </a:extLst>
          </p:cNvPr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6- A regional service is a service that operates across multiple regions or have a global presence.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True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False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018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9B17F32-7AD4-5CD8-6FCB-4175A536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42F12B-9551-2B25-BB97-4CC6F6F1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86DB8C3E-EAFE-E699-5C71-E636374D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74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6E5145CB-777B-6613-F0B7-0B22C998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5A7F4D-67BC-3452-A0A1-022C63769B62}"/>
              </a:ext>
            </a:extLst>
          </p:cNvPr>
          <p:cNvSpPr txBox="1"/>
          <p:nvPr/>
        </p:nvSpPr>
        <p:spPr>
          <a:xfrm>
            <a:off x="872197" y="1325563"/>
            <a:ext cx="10255348" cy="44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7- Which of the following services is used to control access to AWS services for users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EC2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Amazon S3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IAM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AWS Organizations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endParaRPr lang="en-US" sz="2400" dirty="0"/>
          </a:p>
          <a:p>
            <a:pPr algn="l">
              <a:lnSpc>
                <a:spcPct val="150000"/>
              </a:lnSpc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505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89BF42-9424-D19A-5A8F-07E0C31D4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C8A629-D6EF-BFFE-4EBA-8DB8097F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F7FEC86E-1F53-6ECC-0513-7DA8340C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75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1B4A326B-DCDC-CCC9-DEFB-9B42A4197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726F271-F1D8-14D5-9BC2-A8E42793ED38}"/>
              </a:ext>
            </a:extLst>
          </p:cNvPr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8- Which of the following services is used to protect against DDoS attacks.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AWS Cognito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AWS Shield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IAM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Amazon CloudWatch</a:t>
            </a:r>
          </a:p>
          <a:p>
            <a:pPr algn="l">
              <a:lnSpc>
                <a:spcPct val="150000"/>
              </a:lnSpc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598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2" y="979037"/>
            <a:ext cx="10111309" cy="39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510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22" y="1444938"/>
            <a:ext cx="820745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83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22" y="2434504"/>
            <a:ext cx="8245555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0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23" y="1950592"/>
            <a:ext cx="8466554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89"/>
            <a:ext cx="12192000" cy="61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35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03" y="1573369"/>
            <a:ext cx="8702794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81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64" y="2548813"/>
            <a:ext cx="8215072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5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54" y="1790558"/>
            <a:ext cx="8443692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064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46" y="1840092"/>
            <a:ext cx="7712108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600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19" y="1973454"/>
            <a:ext cx="8321761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20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98" y="2472607"/>
            <a:ext cx="8116003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18" y="375485"/>
            <a:ext cx="10596723" cy="556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sharepoint/v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</TotalTime>
  <Words>1037</Words>
  <Application>Microsoft Office PowerPoint</Application>
  <PresentationFormat>Widescreen</PresentationFormat>
  <Paragraphs>253</Paragraphs>
  <Slides>85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Montserrat</vt:lpstr>
      <vt:lpstr>Office Theme</vt:lpstr>
      <vt:lpstr>Section 3</vt:lpstr>
      <vt:lpstr>1- Soft Skills</vt:lpstr>
      <vt:lpstr>1- Soft Skills</vt:lpstr>
      <vt:lpstr>1- Soft Skills</vt:lpstr>
      <vt:lpstr>1- Soft Skills</vt:lpstr>
      <vt:lpstr>1- Soft Skills</vt:lpstr>
      <vt:lpstr>1- Soft Skills</vt:lpstr>
      <vt:lpstr>PowerPoint Presentation</vt:lpstr>
      <vt:lpstr>PowerPoint Presentation</vt:lpstr>
      <vt:lpstr>2- AWS Services and Service Category</vt:lpstr>
      <vt:lpstr>PowerPoint Presentation</vt:lpstr>
      <vt:lpstr>PowerPoint Presentation</vt:lpstr>
      <vt:lpstr>2- AWS Services and Service Category</vt:lpstr>
      <vt:lpstr>PowerPoint Presentation</vt:lpstr>
      <vt:lpstr>2- AWS Services and Service Category</vt:lpstr>
      <vt:lpstr>PowerPoint Presentation</vt:lpstr>
      <vt:lpstr>2- AWS Services and Service Category</vt:lpstr>
      <vt:lpstr>PowerPoint Presentation</vt:lpstr>
      <vt:lpstr>2- AWS Services and Service Category</vt:lpstr>
      <vt:lpstr>PowerPoint Presentation</vt:lpstr>
      <vt:lpstr>2- AWS Services and Service Category</vt:lpstr>
      <vt:lpstr>PowerPoint Presentation</vt:lpstr>
      <vt:lpstr>2- AWS Services and Service Category</vt:lpstr>
      <vt:lpstr>PowerPoint Presentation</vt:lpstr>
      <vt:lpstr>2- AWS Services and Service Category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Availability Zones.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 Selection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 AWS Management Console</vt:lpstr>
      <vt:lpstr>3- AWS Management Console</vt:lpstr>
      <vt:lpstr>3- AWS Management Console</vt:lpstr>
      <vt:lpstr>3- AWS Management Console</vt:lpstr>
      <vt:lpstr>3- AWS Management Console</vt:lpstr>
      <vt:lpstr>3- AWS Management Console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3</dc:title>
  <dc:creator>Mohamed Abdo</dc:creator>
  <cp:lastModifiedBy>Microsoft account</cp:lastModifiedBy>
  <cp:revision>46</cp:revision>
  <dcterms:created xsi:type="dcterms:W3CDTF">2024-10-09T19:07:44Z</dcterms:created>
  <dcterms:modified xsi:type="dcterms:W3CDTF">2024-10-19T06:42:02Z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